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55.jpg" ContentType="image/jpg"/>
  <Override PartName="/ppt/media/image56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7" r:id="rId13"/>
    <p:sldId id="268" r:id="rId14"/>
  </p:sldIdLst>
  <p:sldSz cx="14630400" cy="8229600"/>
  <p:notesSz cx="8229600" cy="14630400"/>
  <p:embeddedFontLs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Instrument Sans Medium" panose="020B0604020202020204" charset="0"/>
      <p:regular r:id="rId24"/>
    </p:embeddedFont>
    <p:embeddedFont>
      <p:font typeface="Instrument Sans Semi Bold" panose="020B0604020202020204" charset="0"/>
      <p:regular r:id="rId25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8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6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632">
              <a:lnSpc>
                <a:spcPts val="1494"/>
              </a:lnSpc>
            </a:pPr>
            <a:r>
              <a:rPr lang="en-US">
                <a:latin typeface="Arial MT"/>
                <a:cs typeface="Arial MT"/>
              </a:rPr>
              <a:t>G</a:t>
            </a:r>
            <a:r>
              <a:rPr lang="en-US" spc="222">
                <a:latin typeface="Arial MT"/>
                <a:cs typeface="Arial MT"/>
              </a:rPr>
              <a:t> </a:t>
            </a:r>
            <a:r>
              <a:rPr lang="en-US" spc="-75">
                <a:latin typeface="Arial MT"/>
                <a:cs typeface="Arial MT"/>
              </a:rPr>
              <a:t>NotebookLM</a:t>
            </a:r>
            <a:endParaRPr lang="en-US" spc="-75" dirty="0">
              <a:latin typeface="Arial MT"/>
              <a:cs typeface="Arial MT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1372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42" b="0" i="0">
                <a:solidFill>
                  <a:srgbClr val="18181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6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632">
              <a:lnSpc>
                <a:spcPts val="1494"/>
              </a:lnSpc>
            </a:pPr>
            <a:r>
              <a:rPr lang="en-US">
                <a:latin typeface="Arial MT"/>
                <a:cs typeface="Arial MT"/>
              </a:rPr>
              <a:t>G</a:t>
            </a:r>
            <a:r>
              <a:rPr lang="en-US" spc="222">
                <a:latin typeface="Arial MT"/>
                <a:cs typeface="Arial MT"/>
              </a:rPr>
              <a:t> </a:t>
            </a:r>
            <a:r>
              <a:rPr lang="en-US" spc="-75">
                <a:latin typeface="Arial MT"/>
                <a:cs typeface="Arial MT"/>
              </a:rPr>
              <a:t>NotebookLM</a:t>
            </a:r>
            <a:endParaRPr lang="en-US" spc="-75" dirty="0">
              <a:latin typeface="Arial MT"/>
              <a:cs typeface="Arial MT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38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150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ITU NovaNexus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341459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A Case Study in Unified University Systems Architecture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89" y="52516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Project by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Muhammad Abdul Qadir --- BSSE23105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Muhammad Samad         --- BSSE23014.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building with a parking lot&#10;&#10;AI-generated content may be incorrect.">
            <a:extLst>
              <a:ext uri="{FF2B5EF4-FFF2-40B4-BE49-F238E27FC236}">
                <a16:creationId xmlns:a16="http://schemas.microsoft.com/office/drawing/2014/main" id="{3E4590D4-DD00-D7C4-2A04-5162A19C6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456273"/>
            <a:ext cx="5447480" cy="30505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136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20065"/>
            <a:ext cx="9144000" cy="1341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6750" y="3056096"/>
            <a:ext cx="8727281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CI/CD Pipeline Automates Deployment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66750" y="3937159"/>
            <a:ext cx="132969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fully automated Continuous Integration and Continuous Deployment (CI/CD) pipeline ensures rapid and reliable updates via GitHub Actions.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66750" y="4456271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4757261"/>
            <a:ext cx="6553200" cy="228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6750" y="4898231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Code Push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66750" y="5310188"/>
            <a:ext cx="65532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Developers push source code changes to GitHub.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7410450" y="4456271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0" y="4757261"/>
            <a:ext cx="6553200" cy="228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10450" y="4898231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Docker Images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410450" y="5310188"/>
            <a:ext cx="65532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GitHub Actions workflow builds Docker images for services.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666750" y="594836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6230303"/>
            <a:ext cx="6553200" cy="2286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66750" y="6390323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Store Images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666750" y="6802279"/>
            <a:ext cx="65532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Built Docker images are pushed to Amazon ECR.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7410450" y="594836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0" y="6230303"/>
            <a:ext cx="6553200" cy="2286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10450" y="6390323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 New Version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7410450" y="6802279"/>
            <a:ext cx="6553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Workflow triggers an update to Amazon ECS services, deploying the new application.</a:t>
            </a:r>
            <a:endParaRPr lang="en-US" sz="15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43B847-ECAB-59D5-8D17-AE0FBED0FF06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1011119"/>
            <a:ext cx="12126277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Delivers High-Performance Results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82491" y="3128705"/>
            <a:ext cx="1313283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Microservices, efficient caching, and a scalable cloud foundation result in a highly responsive user experience.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882491" y="3818553"/>
            <a:ext cx="6432709" cy="70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~150ms</a:t>
            </a:r>
            <a:endParaRPr lang="en-US" sz="5550" dirty="0"/>
          </a:p>
        </p:txBody>
      </p:sp>
      <p:sp>
        <p:nvSpPr>
          <p:cNvPr id="5" name="Text 3"/>
          <p:cNvSpPr/>
          <p:nvPr/>
        </p:nvSpPr>
        <p:spPr>
          <a:xfrm>
            <a:off x="2761654" y="4791770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Loads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82491" y="5254328"/>
            <a:ext cx="643270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through high-speed session and data retrieval from Redis and optimized database queries.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82614" y="3818553"/>
            <a:ext cx="6432709" cy="70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200-500ms</a:t>
            </a:r>
            <a:endParaRPr lang="en-US" sz="5550" dirty="0"/>
          </a:p>
        </p:txBody>
      </p:sp>
      <p:sp>
        <p:nvSpPr>
          <p:cNvPr id="8" name="Text 6"/>
          <p:cNvSpPr/>
          <p:nvPr/>
        </p:nvSpPr>
        <p:spPr>
          <a:xfrm>
            <a:off x="9461778" y="4791770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URL Redirects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582614" y="5254328"/>
            <a:ext cx="643270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efficiently by the Nginx reverse proxy and Application Load Balancer routing.</a:t>
            </a:r>
            <a:endParaRPr lang="en-US" sz="16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25C987-4C18-172B-C5A1-C37A8A2FC296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2846" y="6677246"/>
            <a:ext cx="4284921" cy="8293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6028" y="5050465"/>
            <a:ext cx="5305647" cy="7442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83702" y="6677247"/>
            <a:ext cx="2955851" cy="839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6419" y="7230140"/>
            <a:ext cx="3104707" cy="2870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2768" y="382312"/>
            <a:ext cx="12089219" cy="1840623"/>
          </a:xfrm>
          <a:prstGeom prst="rect">
            <a:avLst/>
          </a:prstGeom>
        </p:spPr>
        <p:txBody>
          <a:bodyPr vert="horz" wrap="square" lIns="0" tIns="276978" rIns="0" bIns="0" rtlCol="0">
            <a:spAutoFit/>
          </a:bodyPr>
          <a:lstStyle/>
          <a:p>
            <a:pPr marL="10632">
              <a:spcBef>
                <a:spcPts val="2181"/>
              </a:spcBef>
            </a:pPr>
            <a:r>
              <a:rPr sz="4060" spc="84" dirty="0">
                <a:latin typeface="Calibri"/>
                <a:cs typeface="Calibri"/>
              </a:rPr>
              <a:t>Built</a:t>
            </a:r>
            <a:r>
              <a:rPr sz="4060" spc="-95" dirty="0">
                <a:latin typeface="Calibri"/>
                <a:cs typeface="Calibri"/>
              </a:rPr>
              <a:t> </a:t>
            </a:r>
            <a:r>
              <a:rPr sz="4060" dirty="0">
                <a:latin typeface="Calibri"/>
                <a:cs typeface="Calibri"/>
              </a:rPr>
              <a:t>with</a:t>
            </a:r>
            <a:r>
              <a:rPr sz="4060" spc="-205" dirty="0">
                <a:latin typeface="Calibri"/>
                <a:cs typeface="Calibri"/>
              </a:rPr>
              <a:t> </a:t>
            </a:r>
            <a:r>
              <a:rPr sz="4060" dirty="0">
                <a:latin typeface="Calibri"/>
                <a:cs typeface="Calibri"/>
              </a:rPr>
              <a:t>a</a:t>
            </a:r>
            <a:r>
              <a:rPr sz="4060" spc="-147" dirty="0">
                <a:latin typeface="Calibri"/>
                <a:cs typeface="Calibri"/>
              </a:rPr>
              <a:t> </a:t>
            </a:r>
            <a:r>
              <a:rPr sz="4060" spc="-75" dirty="0">
                <a:latin typeface="Calibri"/>
                <a:cs typeface="Calibri"/>
              </a:rPr>
              <a:t>Modern,</a:t>
            </a:r>
            <a:r>
              <a:rPr sz="4060" spc="-50" dirty="0">
                <a:latin typeface="Calibri"/>
                <a:cs typeface="Calibri"/>
              </a:rPr>
              <a:t> </a:t>
            </a:r>
            <a:r>
              <a:rPr sz="4060" spc="42" dirty="0">
                <a:latin typeface="Calibri"/>
                <a:cs typeface="Calibri"/>
              </a:rPr>
              <a:t>Industry-</a:t>
            </a:r>
            <a:r>
              <a:rPr sz="4060" spc="50" dirty="0">
                <a:latin typeface="Calibri"/>
                <a:cs typeface="Calibri"/>
              </a:rPr>
              <a:t>Standard</a:t>
            </a:r>
            <a:r>
              <a:rPr sz="4060" spc="-126" dirty="0">
                <a:latin typeface="Calibri"/>
                <a:cs typeface="Calibri"/>
              </a:rPr>
              <a:t> </a:t>
            </a:r>
            <a:r>
              <a:rPr sz="4060" dirty="0">
                <a:latin typeface="Calibri"/>
                <a:cs typeface="Calibri"/>
              </a:rPr>
              <a:t>Technology</a:t>
            </a:r>
            <a:r>
              <a:rPr sz="4060" spc="188" dirty="0">
                <a:latin typeface="Calibri"/>
                <a:cs typeface="Calibri"/>
              </a:rPr>
              <a:t> </a:t>
            </a:r>
            <a:r>
              <a:rPr sz="4060" spc="54" dirty="0">
                <a:latin typeface="Calibri"/>
                <a:cs typeface="Calibri"/>
              </a:rPr>
              <a:t>Stack</a:t>
            </a:r>
            <a:endParaRPr sz="4060">
              <a:latin typeface="Calibri"/>
              <a:cs typeface="Calibri"/>
            </a:endParaRPr>
          </a:p>
          <a:p>
            <a:pPr marL="27112" marR="128121" indent="2658">
              <a:lnSpc>
                <a:spcPts val="2846"/>
              </a:lnSpc>
              <a:spcBef>
                <a:spcPts val="1683"/>
              </a:spcBef>
            </a:pPr>
            <a:r>
              <a:rPr sz="2595" spc="-138" dirty="0">
                <a:latin typeface="Calibri"/>
                <a:cs typeface="Calibri"/>
              </a:rPr>
              <a:t>The</a:t>
            </a:r>
            <a:r>
              <a:rPr sz="2595" spc="-59" dirty="0">
                <a:latin typeface="Calibri"/>
                <a:cs typeface="Calibri"/>
              </a:rPr>
              <a:t> </a:t>
            </a:r>
            <a:r>
              <a:rPr sz="2595" spc="-117" dirty="0">
                <a:latin typeface="Calibri"/>
                <a:cs typeface="Calibri"/>
              </a:rPr>
              <a:t>development</a:t>
            </a:r>
            <a:r>
              <a:rPr sz="2595" spc="-29" dirty="0">
                <a:latin typeface="Calibri"/>
                <a:cs typeface="Calibri"/>
              </a:rPr>
              <a:t> </a:t>
            </a:r>
            <a:r>
              <a:rPr sz="2595" spc="-95" dirty="0">
                <a:latin typeface="Calibri"/>
                <a:cs typeface="Calibri"/>
              </a:rPr>
              <a:t>and</a:t>
            </a:r>
            <a:r>
              <a:rPr sz="2595" spc="-50" dirty="0">
                <a:latin typeface="Calibri"/>
                <a:cs typeface="Calibri"/>
              </a:rPr>
              <a:t> </a:t>
            </a:r>
            <a:r>
              <a:rPr sz="2595" spc="-113" dirty="0">
                <a:latin typeface="Calibri"/>
                <a:cs typeface="Calibri"/>
              </a:rPr>
              <a:t>deployment</a:t>
            </a:r>
            <a:r>
              <a:rPr sz="2595" spc="-17" dirty="0">
                <a:latin typeface="Calibri"/>
                <a:cs typeface="Calibri"/>
              </a:rPr>
              <a:t> </a:t>
            </a:r>
            <a:r>
              <a:rPr sz="2595" spc="-113" dirty="0">
                <a:latin typeface="Calibri"/>
                <a:cs typeface="Calibri"/>
              </a:rPr>
              <a:t>of</a:t>
            </a:r>
            <a:r>
              <a:rPr sz="2595" spc="-142" dirty="0">
                <a:latin typeface="Calibri"/>
                <a:cs typeface="Calibri"/>
              </a:rPr>
              <a:t> </a:t>
            </a:r>
            <a:r>
              <a:rPr sz="2595" spc="-92" dirty="0">
                <a:latin typeface="Calibri"/>
                <a:cs typeface="Calibri"/>
              </a:rPr>
              <a:t>ITU</a:t>
            </a:r>
            <a:r>
              <a:rPr sz="2595" spc="-95" dirty="0">
                <a:latin typeface="Calibri"/>
                <a:cs typeface="Calibri"/>
              </a:rPr>
              <a:t> </a:t>
            </a:r>
            <a:r>
              <a:rPr sz="2595" spc="-138" dirty="0">
                <a:latin typeface="Calibri"/>
                <a:cs typeface="Calibri"/>
              </a:rPr>
              <a:t>NovaNexus</a:t>
            </a:r>
            <a:r>
              <a:rPr sz="2595" spc="-8" dirty="0">
                <a:latin typeface="Calibri"/>
                <a:cs typeface="Calibri"/>
              </a:rPr>
              <a:t> </a:t>
            </a:r>
            <a:r>
              <a:rPr sz="2595" spc="-105" dirty="0">
                <a:latin typeface="Calibri"/>
                <a:cs typeface="Calibri"/>
              </a:rPr>
              <a:t>leverages</a:t>
            </a:r>
            <a:r>
              <a:rPr sz="2595" spc="88" dirty="0">
                <a:latin typeface="Calibri"/>
                <a:cs typeface="Calibri"/>
              </a:rPr>
              <a:t> </a:t>
            </a:r>
            <a:r>
              <a:rPr sz="2595" spc="-167" dirty="0">
                <a:latin typeface="Calibri"/>
                <a:cs typeface="Calibri"/>
              </a:rPr>
              <a:t>a</a:t>
            </a:r>
            <a:r>
              <a:rPr sz="2595" spc="-88" dirty="0">
                <a:latin typeface="Calibri"/>
                <a:cs typeface="Calibri"/>
              </a:rPr>
              <a:t> </a:t>
            </a:r>
            <a:r>
              <a:rPr sz="2595" spc="-121" dirty="0">
                <a:latin typeface="Calibri"/>
                <a:cs typeface="Calibri"/>
              </a:rPr>
              <a:t>comprehensive</a:t>
            </a:r>
            <a:r>
              <a:rPr sz="2595" spc="134" dirty="0">
                <a:latin typeface="Calibri"/>
                <a:cs typeface="Calibri"/>
              </a:rPr>
              <a:t> </a:t>
            </a:r>
            <a:r>
              <a:rPr sz="2595" spc="-92" dirty="0">
                <a:latin typeface="Calibri"/>
                <a:cs typeface="Calibri"/>
              </a:rPr>
              <a:t>suite</a:t>
            </a:r>
            <a:r>
              <a:rPr sz="2595" spc="-46" dirty="0">
                <a:latin typeface="Calibri"/>
                <a:cs typeface="Calibri"/>
              </a:rPr>
              <a:t> </a:t>
            </a:r>
            <a:r>
              <a:rPr sz="2595" spc="-117" dirty="0">
                <a:latin typeface="Calibri"/>
                <a:cs typeface="Calibri"/>
              </a:rPr>
              <a:t>of </a:t>
            </a:r>
            <a:r>
              <a:rPr sz="2595" spc="-8" dirty="0">
                <a:latin typeface="Calibri"/>
                <a:cs typeface="Calibri"/>
              </a:rPr>
              <a:t>modern </a:t>
            </a:r>
            <a:r>
              <a:rPr sz="2595" spc="-88" dirty="0">
                <a:latin typeface="Calibri"/>
                <a:cs typeface="Calibri"/>
              </a:rPr>
              <a:t>tools</a:t>
            </a:r>
            <a:r>
              <a:rPr sz="2595" spc="-21" dirty="0">
                <a:latin typeface="Calibri"/>
                <a:cs typeface="Calibri"/>
              </a:rPr>
              <a:t> </a:t>
            </a:r>
            <a:r>
              <a:rPr sz="2595" spc="-130" dirty="0">
                <a:latin typeface="Calibri"/>
                <a:cs typeface="Calibri"/>
              </a:rPr>
              <a:t>and</a:t>
            </a:r>
            <a:r>
              <a:rPr sz="2595" spc="-38" dirty="0">
                <a:latin typeface="Calibri"/>
                <a:cs typeface="Calibri"/>
              </a:rPr>
              <a:t> </a:t>
            </a:r>
            <a:r>
              <a:rPr sz="2595" spc="-100" dirty="0">
                <a:latin typeface="Calibri"/>
                <a:cs typeface="Calibri"/>
              </a:rPr>
              <a:t>platforms,</a:t>
            </a:r>
            <a:r>
              <a:rPr sz="2595" spc="-13" dirty="0">
                <a:latin typeface="Calibri"/>
                <a:cs typeface="Calibri"/>
              </a:rPr>
              <a:t> </a:t>
            </a:r>
            <a:r>
              <a:rPr sz="2595" spc="-88" dirty="0">
                <a:latin typeface="Calibri"/>
                <a:cs typeface="Calibri"/>
              </a:rPr>
              <a:t>ensuring</a:t>
            </a:r>
            <a:r>
              <a:rPr sz="2595" spc="17" dirty="0">
                <a:latin typeface="Calibri"/>
                <a:cs typeface="Calibri"/>
              </a:rPr>
              <a:t> </a:t>
            </a:r>
            <a:r>
              <a:rPr sz="2595" spc="-134" dirty="0">
                <a:latin typeface="Calibri"/>
                <a:cs typeface="Calibri"/>
              </a:rPr>
              <a:t>robustnes5,</a:t>
            </a:r>
            <a:r>
              <a:rPr sz="2595" spc="117" dirty="0">
                <a:latin typeface="Calibri"/>
                <a:cs typeface="Calibri"/>
              </a:rPr>
              <a:t> </a:t>
            </a:r>
            <a:r>
              <a:rPr sz="2595" spc="-84" dirty="0">
                <a:latin typeface="Calibri"/>
                <a:cs typeface="Calibri"/>
              </a:rPr>
              <a:t>maintainability,</a:t>
            </a:r>
            <a:r>
              <a:rPr sz="2595" spc="-159" dirty="0">
                <a:latin typeface="Calibri"/>
                <a:cs typeface="Calibri"/>
              </a:rPr>
              <a:t> </a:t>
            </a:r>
            <a:r>
              <a:rPr sz="2595" spc="-126" dirty="0">
                <a:latin typeface="Calibri"/>
                <a:cs typeface="Calibri"/>
              </a:rPr>
              <a:t>and</a:t>
            </a:r>
            <a:r>
              <a:rPr sz="2595" spc="-29" dirty="0">
                <a:latin typeface="Calibri"/>
                <a:cs typeface="Calibri"/>
              </a:rPr>
              <a:t> </a:t>
            </a:r>
            <a:r>
              <a:rPr sz="2595" spc="-8" dirty="0">
                <a:latin typeface="Calibri"/>
                <a:cs typeface="Calibri"/>
              </a:rPr>
              <a:t>scalability.</a:t>
            </a:r>
            <a:endParaRPr sz="259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460" y="2742018"/>
            <a:ext cx="2264735" cy="314522"/>
          </a:xfrm>
          <a:prstGeom prst="rect">
            <a:avLst/>
          </a:prstGeom>
        </p:spPr>
        <p:txBody>
          <a:bodyPr vert="horz" wrap="square" lIns="0" tIns="11696" rIns="0" bIns="0" rtlCol="0">
            <a:spAutoFit/>
          </a:bodyPr>
          <a:lstStyle/>
          <a:p>
            <a:pPr marL="10632">
              <a:spcBef>
                <a:spcPts val="92"/>
              </a:spcBef>
            </a:pPr>
            <a:r>
              <a:rPr sz="1967" dirty="0">
                <a:solidFill>
                  <a:srgbClr val="16424B"/>
                </a:solidFill>
                <a:latin typeface="Calibri"/>
                <a:cs typeface="Calibri"/>
              </a:rPr>
              <a:t>Backend</a:t>
            </a:r>
            <a:r>
              <a:rPr sz="1967" spc="-100" dirty="0">
                <a:solidFill>
                  <a:srgbClr val="16424B"/>
                </a:solidFill>
                <a:latin typeface="Calibri"/>
                <a:cs typeface="Calibri"/>
              </a:rPr>
              <a:t> </a:t>
            </a:r>
            <a:r>
              <a:rPr sz="1967" spc="-113" dirty="0">
                <a:solidFill>
                  <a:srgbClr val="0F4859"/>
                </a:solidFill>
                <a:latin typeface="Calibri"/>
                <a:cs typeface="Calibri"/>
              </a:rPr>
              <a:t>&amp;</a:t>
            </a:r>
            <a:r>
              <a:rPr sz="1967" spc="-159" dirty="0">
                <a:solidFill>
                  <a:srgbClr val="0F4859"/>
                </a:solidFill>
                <a:latin typeface="Calibri"/>
                <a:cs typeface="Calibri"/>
              </a:rPr>
              <a:t> </a:t>
            </a:r>
            <a:r>
              <a:rPr sz="1967" spc="-8" dirty="0">
                <a:solidFill>
                  <a:srgbClr val="11414F"/>
                </a:solidFill>
                <a:latin typeface="Calibri"/>
                <a:cs typeface="Calibri"/>
              </a:rPr>
              <a:t>Framework</a:t>
            </a:r>
            <a:endParaRPr sz="196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1226" y="2742018"/>
            <a:ext cx="1707589" cy="314522"/>
          </a:xfrm>
          <a:prstGeom prst="rect">
            <a:avLst/>
          </a:prstGeom>
        </p:spPr>
        <p:txBody>
          <a:bodyPr vert="horz" wrap="square" lIns="0" tIns="11696" rIns="0" bIns="0" rtlCol="0">
            <a:spAutoFit/>
          </a:bodyPr>
          <a:lstStyle/>
          <a:p>
            <a:pPr marL="10632">
              <a:spcBef>
                <a:spcPts val="92"/>
              </a:spcBef>
            </a:pPr>
            <a:r>
              <a:rPr sz="1967" spc="-8" dirty="0">
                <a:solidFill>
                  <a:srgbClr val="134249"/>
                </a:solidFill>
                <a:latin typeface="Calibri"/>
                <a:cs typeface="Calibri"/>
              </a:rPr>
              <a:t>Containerization</a:t>
            </a:r>
            <a:endParaRPr sz="19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359" y="3314109"/>
            <a:ext cx="653371" cy="645220"/>
          </a:xfrm>
          <a:prstGeom prst="rect">
            <a:avLst/>
          </a:prstGeom>
        </p:spPr>
        <p:txBody>
          <a:bodyPr vert="horz" wrap="square" lIns="0" tIns="13822" rIns="0" bIns="0" rtlCol="0">
            <a:spAutoFit/>
          </a:bodyPr>
          <a:lstStyle/>
          <a:p>
            <a:pPr marL="10632">
              <a:spcBef>
                <a:spcPts val="109"/>
              </a:spcBef>
            </a:pPr>
            <a:r>
              <a:rPr sz="4102" i="1" spc="-21" dirty="0">
                <a:latin typeface="Calibri"/>
                <a:cs typeface="Calibri"/>
              </a:rPr>
              <a:t>QR</a:t>
            </a:r>
            <a:endParaRPr sz="410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9535" y="3260946"/>
            <a:ext cx="1421041" cy="645220"/>
          </a:xfrm>
          <a:prstGeom prst="rect">
            <a:avLst/>
          </a:prstGeom>
        </p:spPr>
        <p:txBody>
          <a:bodyPr vert="horz" wrap="square" lIns="0" tIns="13822" rIns="0" bIns="0" rtlCol="0">
            <a:spAutoFit/>
          </a:bodyPr>
          <a:lstStyle/>
          <a:p>
            <a:pPr marL="10632">
              <a:spcBef>
                <a:spcPts val="109"/>
              </a:spcBef>
            </a:pPr>
            <a:r>
              <a:rPr sz="4102" spc="-188" dirty="0">
                <a:solidFill>
                  <a:srgbClr val="E94236"/>
                </a:solidFill>
                <a:latin typeface="Calibri"/>
                <a:cs typeface="Calibri"/>
              </a:rPr>
              <a:t>Lorovel</a:t>
            </a:r>
            <a:endParaRPr sz="410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9631" y="3361956"/>
            <a:ext cx="1678349" cy="645220"/>
          </a:xfrm>
          <a:prstGeom prst="rect">
            <a:avLst/>
          </a:prstGeom>
        </p:spPr>
        <p:txBody>
          <a:bodyPr vert="horz" wrap="square" lIns="0" tIns="13822" rIns="0" bIns="0" rtlCol="0">
            <a:spAutoFit/>
          </a:bodyPr>
          <a:lstStyle/>
          <a:p>
            <a:pPr marL="10632">
              <a:spcBef>
                <a:spcPts val="109"/>
              </a:spcBef>
            </a:pPr>
            <a:r>
              <a:rPr sz="4102" spc="251" dirty="0">
                <a:solidFill>
                  <a:srgbClr val="2695E2"/>
                </a:solidFill>
                <a:latin typeface="Calibri"/>
                <a:cs typeface="Calibri"/>
              </a:rPr>
              <a:t>docker</a:t>
            </a:r>
            <a:endParaRPr sz="410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7855" y="4511157"/>
            <a:ext cx="1789460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25" dirty="0">
                <a:solidFill>
                  <a:srgbClr val="164F5D"/>
                </a:solidFill>
                <a:latin typeface="Calibri"/>
                <a:cs typeface="Calibri"/>
              </a:rPr>
              <a:t>Web</a:t>
            </a:r>
            <a:r>
              <a:rPr sz="1842" spc="-67" dirty="0">
                <a:solidFill>
                  <a:srgbClr val="164F5D"/>
                </a:solidFill>
                <a:latin typeface="Calibri"/>
                <a:cs typeface="Calibri"/>
              </a:rPr>
              <a:t> </a:t>
            </a:r>
            <a:r>
              <a:rPr sz="1842" spc="-8" dirty="0">
                <a:solidFill>
                  <a:srgbClr val="234F57"/>
                </a:solidFill>
                <a:latin typeface="Calibri"/>
                <a:cs typeface="Calibri"/>
              </a:rPr>
              <a:t>Server/Proxy</a:t>
            </a:r>
            <a:endParaRPr sz="1842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371" y="6173086"/>
            <a:ext cx="3245057" cy="1151001"/>
          </a:xfrm>
          <a:prstGeom prst="rect">
            <a:avLst/>
          </a:prstGeom>
        </p:spPr>
        <p:txBody>
          <a:bodyPr vert="horz" wrap="square" lIns="0" tIns="9569" rIns="0" bIns="0" rtlCol="0">
            <a:spAutoFit/>
          </a:bodyPr>
          <a:lstStyle/>
          <a:p>
            <a:pPr marL="10632">
              <a:lnSpc>
                <a:spcPts val="1804"/>
              </a:lnSpc>
              <a:spcBef>
                <a:spcPts val="75"/>
              </a:spcBef>
            </a:pPr>
            <a:r>
              <a:rPr sz="1926" dirty="0">
                <a:solidFill>
                  <a:srgbClr val="0C414B"/>
                </a:solidFill>
                <a:latin typeface="Calibri"/>
                <a:cs typeface="Calibri"/>
              </a:rPr>
              <a:t>Cloud</a:t>
            </a:r>
            <a:r>
              <a:rPr sz="1926" spc="46" dirty="0">
                <a:solidFill>
                  <a:srgbClr val="0C414B"/>
                </a:solidFill>
                <a:latin typeface="Calibri"/>
                <a:cs typeface="Calibri"/>
              </a:rPr>
              <a:t> </a:t>
            </a:r>
            <a:r>
              <a:rPr sz="1926" spc="-8" dirty="0">
                <a:solidFill>
                  <a:srgbClr val="0F3F46"/>
                </a:solidFill>
                <a:latin typeface="Calibri"/>
                <a:cs typeface="Calibri"/>
              </a:rPr>
              <a:t>Platform</a:t>
            </a:r>
            <a:endParaRPr sz="1926">
              <a:latin typeface="Calibri"/>
              <a:cs typeface="Calibri"/>
            </a:endParaRPr>
          </a:p>
          <a:p>
            <a:pPr marL="325884">
              <a:lnSpc>
                <a:spcPts val="7079"/>
              </a:lnSpc>
              <a:tabLst>
                <a:tab pos="2355085" algn="l"/>
              </a:tabLst>
            </a:pPr>
            <a:r>
              <a:rPr sz="6321" spc="-460" dirty="0">
                <a:solidFill>
                  <a:srgbClr val="2A2A2A"/>
                </a:solidFill>
                <a:latin typeface="Calibri"/>
                <a:cs typeface="Calibri"/>
              </a:rPr>
              <a:t>aws</a:t>
            </a:r>
            <a:r>
              <a:rPr sz="6321" dirty="0">
                <a:solidFill>
                  <a:srgbClr val="2A2A2A"/>
                </a:solidFill>
                <a:latin typeface="Calibri"/>
                <a:cs typeface="Calibri"/>
              </a:rPr>
              <a:t>	</a:t>
            </a:r>
            <a:r>
              <a:rPr sz="6321" spc="105" dirty="0">
                <a:solidFill>
                  <a:srgbClr val="2D8ED8"/>
                </a:solidFill>
                <a:latin typeface="Calibri"/>
                <a:cs typeface="Calibri"/>
              </a:rPr>
              <a:t>db</a:t>
            </a:r>
            <a:endParaRPr sz="6321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3905" y="4511157"/>
            <a:ext cx="1041459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8" dirty="0">
                <a:solidFill>
                  <a:srgbClr val="184B56"/>
                </a:solidFill>
                <a:latin typeface="Calibri"/>
                <a:cs typeface="Calibri"/>
              </a:rPr>
              <a:t>Databases</a:t>
            </a:r>
            <a:endParaRPr sz="184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21599" y="4511157"/>
            <a:ext cx="1083989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8" dirty="0">
                <a:solidFill>
                  <a:srgbClr val="154B54"/>
                </a:solidFill>
                <a:latin typeface="Calibri"/>
                <a:cs typeface="Calibri"/>
              </a:rPr>
              <a:t>Databased</a:t>
            </a:r>
            <a:endParaRPr sz="1842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03221" y="5077637"/>
            <a:ext cx="1096748" cy="583562"/>
          </a:xfrm>
          <a:prstGeom prst="rect">
            <a:avLst/>
          </a:prstGeom>
        </p:spPr>
        <p:txBody>
          <a:bodyPr vert="horz" wrap="square" lIns="0" tIns="10101" rIns="0" bIns="0" rtlCol="0">
            <a:spAutoFit/>
          </a:bodyPr>
          <a:lstStyle/>
          <a:p>
            <a:pPr marL="10632">
              <a:spcBef>
                <a:spcPts val="80"/>
              </a:spcBef>
            </a:pPr>
            <a:r>
              <a:rPr sz="3726" spc="54" dirty="0">
                <a:solidFill>
                  <a:srgbClr val="5E5E5E"/>
                </a:solidFill>
                <a:latin typeface="Arial MT"/>
                <a:cs typeface="Arial MT"/>
              </a:rPr>
              <a:t>redis</a:t>
            </a:r>
            <a:endParaRPr sz="3726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51845" y="5077637"/>
            <a:ext cx="2239748" cy="583562"/>
          </a:xfrm>
          <a:prstGeom prst="rect">
            <a:avLst/>
          </a:prstGeom>
        </p:spPr>
        <p:txBody>
          <a:bodyPr vert="horz" wrap="square" lIns="0" tIns="10101" rIns="0" bIns="0" rtlCol="0">
            <a:spAutoFit/>
          </a:bodyPr>
          <a:lstStyle/>
          <a:p>
            <a:pPr marL="10632">
              <a:spcBef>
                <a:spcPts val="80"/>
              </a:spcBef>
              <a:tabLst>
                <a:tab pos="898973" algn="l"/>
              </a:tabLst>
            </a:pPr>
            <a:r>
              <a:rPr sz="3726" spc="33" dirty="0">
                <a:solidFill>
                  <a:srgbClr val="7559D1"/>
                </a:solidFill>
                <a:latin typeface="Arial MT"/>
                <a:cs typeface="Arial MT"/>
              </a:rPr>
              <a:t>ty*</a:t>
            </a:r>
            <a:r>
              <a:rPr sz="3726" dirty="0">
                <a:solidFill>
                  <a:srgbClr val="7559D1"/>
                </a:solidFill>
                <a:latin typeface="Arial MT"/>
                <a:cs typeface="Arial MT"/>
              </a:rPr>
              <a:t>	</a:t>
            </a:r>
            <a:r>
              <a:rPr sz="3726" spc="-151" dirty="0">
                <a:solidFill>
                  <a:srgbClr val="262626"/>
                </a:solidFill>
                <a:latin typeface="Arial MT"/>
                <a:cs typeface="Arial MT"/>
              </a:rPr>
              <a:t>Xleboc</a:t>
            </a:r>
            <a:endParaRPr sz="3726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51577" y="6127310"/>
            <a:ext cx="3669827" cy="1272829"/>
          </a:xfrm>
          <a:prstGeom prst="rect">
            <a:avLst/>
          </a:prstGeom>
        </p:spPr>
        <p:txBody>
          <a:bodyPr vert="horz" wrap="square" lIns="0" tIns="55289" rIns="0" bIns="0" rtlCol="0">
            <a:spAutoFit/>
          </a:bodyPr>
          <a:lstStyle/>
          <a:p>
            <a:pPr marL="10632">
              <a:spcBef>
                <a:spcPts val="435"/>
              </a:spcBef>
            </a:pPr>
            <a:r>
              <a:rPr sz="1926" spc="-46" dirty="0">
                <a:solidFill>
                  <a:srgbClr val="15424F"/>
                </a:solidFill>
                <a:latin typeface="Calibri"/>
                <a:cs typeface="Calibri"/>
              </a:rPr>
              <a:t>CI/CD</a:t>
            </a:r>
            <a:r>
              <a:rPr sz="1926" spc="-54" dirty="0">
                <a:solidFill>
                  <a:srgbClr val="15424F"/>
                </a:solidFill>
                <a:latin typeface="Calibri"/>
                <a:cs typeface="Calibri"/>
              </a:rPr>
              <a:t> </a:t>
            </a:r>
            <a:r>
              <a:rPr sz="1926" spc="-80" dirty="0">
                <a:solidFill>
                  <a:srgbClr val="0C414D"/>
                </a:solidFill>
                <a:latin typeface="Calibri"/>
                <a:cs typeface="Calibri"/>
              </a:rPr>
              <a:t>&amp;</a:t>
            </a:r>
            <a:r>
              <a:rPr sz="1926" spc="-105" dirty="0">
                <a:solidFill>
                  <a:srgbClr val="0C414D"/>
                </a:solidFill>
                <a:latin typeface="Calibri"/>
                <a:cs typeface="Calibri"/>
              </a:rPr>
              <a:t> </a:t>
            </a:r>
            <a:r>
              <a:rPr sz="1926" spc="-8" dirty="0">
                <a:solidFill>
                  <a:srgbClr val="0F4652"/>
                </a:solidFill>
                <a:latin typeface="Calibri"/>
                <a:cs typeface="Calibri"/>
              </a:rPr>
              <a:t>Version</a:t>
            </a:r>
            <a:r>
              <a:rPr sz="1926" spc="-63" dirty="0">
                <a:solidFill>
                  <a:srgbClr val="0F4652"/>
                </a:solidFill>
                <a:latin typeface="Calibri"/>
                <a:cs typeface="Calibri"/>
              </a:rPr>
              <a:t> </a:t>
            </a:r>
            <a:r>
              <a:rPr sz="1926" spc="-8" dirty="0">
                <a:solidFill>
                  <a:srgbClr val="134650"/>
                </a:solidFill>
                <a:latin typeface="Calibri"/>
                <a:cs typeface="Calibri"/>
              </a:rPr>
              <a:t>Control</a:t>
            </a:r>
            <a:endParaRPr sz="1926">
              <a:latin typeface="Calibri"/>
              <a:cs typeface="Calibri"/>
            </a:endParaRPr>
          </a:p>
          <a:p>
            <a:pPr marL="2147221">
              <a:spcBef>
                <a:spcPts val="996"/>
              </a:spcBef>
            </a:pPr>
            <a:r>
              <a:rPr sz="5149" spc="134" dirty="0">
                <a:solidFill>
                  <a:srgbClr val="ED5434"/>
                </a:solidFill>
                <a:latin typeface="Cambria"/>
                <a:cs typeface="Cambria"/>
              </a:rPr>
              <a:t>@</a:t>
            </a:r>
            <a:r>
              <a:rPr sz="5149" spc="188" dirty="0">
                <a:solidFill>
                  <a:srgbClr val="ED5434"/>
                </a:solidFill>
                <a:latin typeface="Cambria"/>
                <a:cs typeface="Cambria"/>
              </a:rPr>
              <a:t> </a:t>
            </a:r>
            <a:r>
              <a:rPr sz="5149" spc="-21" dirty="0">
                <a:solidFill>
                  <a:srgbClr val="3D3105"/>
                </a:solidFill>
                <a:latin typeface="Cambria"/>
                <a:cs typeface="Cambria"/>
              </a:rPr>
              <a:t>git</a:t>
            </a:r>
            <a:endParaRPr sz="5149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19021" y="6180469"/>
            <a:ext cx="1783080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29" dirty="0">
                <a:solidFill>
                  <a:srgbClr val="153B44"/>
                </a:solidFill>
                <a:latin typeface="Consolas"/>
                <a:cs typeface="Consolas"/>
              </a:rPr>
              <a:t>AP1Deve!opment</a:t>
            </a:r>
            <a:endParaRPr sz="1842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35192" y="6180469"/>
            <a:ext cx="356191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130" dirty="0">
                <a:solidFill>
                  <a:srgbClr val="1A464F"/>
                </a:solidFill>
                <a:latin typeface="Consolas"/>
                <a:cs typeface="Consolas"/>
              </a:rPr>
              <a:t>IDE</a:t>
            </a:r>
            <a:endParaRPr sz="1842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8195" y="5688419"/>
            <a:ext cx="1403498" cy="15523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828" y="2094614"/>
            <a:ext cx="850605" cy="8506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5768" y="2137144"/>
            <a:ext cx="861237" cy="7655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83972" y="2094614"/>
            <a:ext cx="839972" cy="8506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3646" y="1679944"/>
            <a:ext cx="4167963" cy="1594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1219" y="1690577"/>
            <a:ext cx="4167963" cy="1488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28791" y="1690577"/>
            <a:ext cx="4167963" cy="14885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5604" y="569433"/>
            <a:ext cx="12899951" cy="744568"/>
          </a:xfrm>
          <a:prstGeom prst="rect">
            <a:avLst/>
          </a:prstGeom>
        </p:spPr>
        <p:txBody>
          <a:bodyPr vert="horz" wrap="square" lIns="0" tIns="10101" rIns="0" bIns="0" rtlCol="0">
            <a:spAutoFit/>
          </a:bodyPr>
          <a:lstStyle/>
          <a:p>
            <a:pPr marL="10632">
              <a:spcBef>
                <a:spcPts val="80"/>
              </a:spcBef>
            </a:pPr>
            <a:r>
              <a:rPr sz="4772" dirty="0">
                <a:solidFill>
                  <a:srgbClr val="000000"/>
                </a:solidFill>
                <a:latin typeface="Calibri"/>
                <a:cs typeface="Calibri"/>
              </a:rPr>
              <a:t>Conclusion:</a:t>
            </a:r>
            <a:r>
              <a:rPr sz="4772" spc="2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8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4772" spc="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-29" dirty="0">
                <a:solidFill>
                  <a:srgbClr val="000000"/>
                </a:solidFill>
                <a:latin typeface="Calibri"/>
                <a:cs typeface="Calibri"/>
              </a:rPr>
              <a:t>Transformative,</a:t>
            </a:r>
            <a:r>
              <a:rPr sz="4772" spc="-4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-29" dirty="0">
                <a:solidFill>
                  <a:srgbClr val="000000"/>
                </a:solidFill>
                <a:latin typeface="Calibri"/>
                <a:cs typeface="Calibri"/>
              </a:rPr>
              <a:t>Future-</a:t>
            </a:r>
            <a:r>
              <a:rPr sz="4772" dirty="0">
                <a:solidFill>
                  <a:srgbClr val="000000"/>
                </a:solidFill>
                <a:latin typeface="Calibri"/>
                <a:cs typeface="Calibri"/>
              </a:rPr>
              <a:t>Ready</a:t>
            </a:r>
            <a:r>
              <a:rPr sz="4772" spc="3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54" dirty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endParaRPr sz="477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3239" y="2035840"/>
            <a:ext cx="2070159" cy="84049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0632" marR="4253" indent="-532">
              <a:lnSpc>
                <a:spcPts val="2972"/>
              </a:lnSpc>
              <a:spcBef>
                <a:spcPts val="553"/>
              </a:spcBef>
            </a:pPr>
            <a:r>
              <a:rPr sz="2846" dirty="0">
                <a:latin typeface="Calibri"/>
                <a:cs typeface="Calibri"/>
              </a:rPr>
              <a:t>1.</a:t>
            </a:r>
            <a:r>
              <a:rPr sz="2846" spc="-163" dirty="0">
                <a:latin typeface="Calibri"/>
                <a:cs typeface="Calibri"/>
              </a:rPr>
              <a:t> </a:t>
            </a:r>
            <a:r>
              <a:rPr sz="2846" dirty="0">
                <a:latin typeface="Calibri"/>
                <a:cs typeface="Calibri"/>
              </a:rPr>
              <a:t>Efficiency</a:t>
            </a:r>
            <a:r>
              <a:rPr sz="2846" spc="-67" dirty="0">
                <a:latin typeface="Calibri"/>
                <a:cs typeface="Calibri"/>
              </a:rPr>
              <a:t> </a:t>
            </a:r>
            <a:r>
              <a:rPr sz="2846" spc="-95" dirty="0">
                <a:latin typeface="Calibri"/>
                <a:cs typeface="Calibri"/>
              </a:rPr>
              <a:t>&amp; </a:t>
            </a:r>
            <a:r>
              <a:rPr sz="2846" spc="-8" dirty="0">
                <a:latin typeface="Calibri"/>
                <a:cs typeface="Calibri"/>
              </a:rPr>
              <a:t>Integration</a:t>
            </a:r>
            <a:endParaRPr sz="2846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2387" y="3212214"/>
            <a:ext cx="3500770" cy="1402686"/>
          </a:xfrm>
          <a:prstGeom prst="rect">
            <a:avLst/>
          </a:prstGeom>
        </p:spPr>
        <p:txBody>
          <a:bodyPr vert="horz" wrap="square" lIns="0" tIns="39872" rIns="0" bIns="0" rtlCol="0">
            <a:spAutoFit/>
          </a:bodyPr>
          <a:lstStyle/>
          <a:p>
            <a:pPr marL="258368" marR="78148" indent="-248267">
              <a:lnSpc>
                <a:spcPts val="2470"/>
              </a:lnSpc>
              <a:spcBef>
                <a:spcPts val="314"/>
              </a:spcBef>
              <a:buChar char="•"/>
              <a:tabLst>
                <a:tab pos="258368" algn="l"/>
              </a:tabLst>
            </a:pPr>
            <a:r>
              <a:rPr sz="2177" spc="-33" dirty="0">
                <a:latin typeface="Calibri"/>
                <a:cs typeface="Calibri"/>
              </a:rPr>
              <a:t>Unified</a:t>
            </a:r>
            <a:r>
              <a:rPr sz="2177" spc="-63" dirty="0">
                <a:latin typeface="Calibri"/>
                <a:cs typeface="Calibri"/>
              </a:rPr>
              <a:t> </a:t>
            </a:r>
            <a:r>
              <a:rPr sz="2177" spc="-46" dirty="0">
                <a:latin typeface="Calibri"/>
                <a:cs typeface="Calibri"/>
              </a:rPr>
              <a:t>workflows</a:t>
            </a:r>
            <a:r>
              <a:rPr sz="2177" spc="-75" dirty="0">
                <a:latin typeface="Calibri"/>
                <a:cs typeface="Calibri"/>
              </a:rPr>
              <a:t> </a:t>
            </a:r>
            <a:r>
              <a:rPr sz="2177" spc="-63" dirty="0">
                <a:latin typeface="Calibri"/>
                <a:cs typeface="Calibri"/>
              </a:rPr>
              <a:t>stream(ine </a:t>
            </a:r>
            <a:r>
              <a:rPr sz="2177" spc="-8" dirty="0">
                <a:latin typeface="Calibri"/>
                <a:cs typeface="Calibri"/>
              </a:rPr>
              <a:t>operations.</a:t>
            </a:r>
            <a:endParaRPr sz="2177">
              <a:latin typeface="Calibri"/>
              <a:cs typeface="Calibri"/>
            </a:endParaRPr>
          </a:p>
          <a:p>
            <a:pPr marL="257837" indent="-247204">
              <a:spcBef>
                <a:spcPts val="218"/>
              </a:spcBef>
              <a:buChar char="•"/>
              <a:tabLst>
                <a:tab pos="257837" algn="l"/>
              </a:tabLst>
            </a:pPr>
            <a:r>
              <a:rPr sz="2177" spc="-38" dirty="0">
                <a:latin typeface="Calibri"/>
                <a:cs typeface="Calibri"/>
              </a:rPr>
              <a:t>Data</a:t>
            </a:r>
            <a:r>
              <a:rPr sz="2177" spc="-71" dirty="0">
                <a:latin typeface="Calibri"/>
                <a:cs typeface="Calibri"/>
              </a:rPr>
              <a:t> </a:t>
            </a:r>
            <a:r>
              <a:rPr sz="2177" dirty="0">
                <a:latin typeface="Calibri"/>
                <a:cs typeface="Calibri"/>
              </a:rPr>
              <a:t>silos</a:t>
            </a:r>
            <a:r>
              <a:rPr sz="2177" spc="-95" dirty="0">
                <a:latin typeface="Calibri"/>
                <a:cs typeface="Calibri"/>
              </a:rPr>
              <a:t> </a:t>
            </a:r>
            <a:r>
              <a:rPr sz="2177" spc="-54" dirty="0">
                <a:latin typeface="Calibri"/>
                <a:cs typeface="Calibri"/>
              </a:rPr>
              <a:t>are</a:t>
            </a:r>
            <a:r>
              <a:rPr sz="2177" spc="-67" dirty="0">
                <a:latin typeface="Calibri"/>
                <a:cs typeface="Calibri"/>
              </a:rPr>
              <a:t> </a:t>
            </a:r>
            <a:r>
              <a:rPr sz="2177" spc="-8" dirty="0">
                <a:latin typeface="Calibri"/>
                <a:cs typeface="Calibri"/>
              </a:rPr>
              <a:t>eliminated.</a:t>
            </a:r>
            <a:endParaRPr sz="2177">
              <a:latin typeface="Calibri"/>
              <a:cs typeface="Calibri"/>
            </a:endParaRPr>
          </a:p>
          <a:p>
            <a:pPr marL="258900" indent="-247204">
              <a:spcBef>
                <a:spcPts val="318"/>
              </a:spcBef>
              <a:buChar char="•"/>
              <a:tabLst>
                <a:tab pos="258900" algn="l"/>
              </a:tabLst>
            </a:pPr>
            <a:r>
              <a:rPr sz="2093" dirty="0">
                <a:latin typeface="Calibri"/>
                <a:cs typeface="Calibri"/>
              </a:rPr>
              <a:t>Reduced</a:t>
            </a:r>
            <a:r>
              <a:rPr sz="2093" spc="67" dirty="0">
                <a:latin typeface="Calibri"/>
                <a:cs typeface="Calibri"/>
              </a:rPr>
              <a:t> </a:t>
            </a:r>
            <a:r>
              <a:rPr sz="2093" dirty="0">
                <a:latin typeface="Calibri"/>
                <a:cs typeface="Calibri"/>
              </a:rPr>
              <a:t>manual</a:t>
            </a:r>
            <a:r>
              <a:rPr sz="2093" spc="-29" dirty="0">
                <a:latin typeface="Calibri"/>
                <a:cs typeface="Calibri"/>
              </a:rPr>
              <a:t> </a:t>
            </a:r>
            <a:r>
              <a:rPr sz="2093" spc="-8" dirty="0">
                <a:latin typeface="Calibri"/>
                <a:cs typeface="Calibri"/>
              </a:rPr>
              <a:t>redundancy.</a:t>
            </a:r>
            <a:endParaRPr sz="209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40968" y="2050607"/>
            <a:ext cx="1866546" cy="825270"/>
          </a:xfrm>
          <a:prstGeom prst="rect">
            <a:avLst/>
          </a:prstGeom>
        </p:spPr>
        <p:txBody>
          <a:bodyPr vert="horz" wrap="square" lIns="0" tIns="55289" rIns="0" bIns="0" rtlCol="0">
            <a:spAutoFit/>
          </a:bodyPr>
          <a:lstStyle/>
          <a:p>
            <a:pPr marL="11164" marR="4253" indent="-1063">
              <a:lnSpc>
                <a:spcPts val="2972"/>
              </a:lnSpc>
              <a:spcBef>
                <a:spcPts val="435"/>
              </a:spcBef>
            </a:pPr>
            <a:r>
              <a:rPr sz="2721" spc="46" dirty="0">
                <a:latin typeface="Calibri"/>
                <a:cs typeface="Calibri"/>
              </a:rPr>
              <a:t>2.</a:t>
            </a:r>
            <a:r>
              <a:rPr sz="2721" spc="-54" dirty="0">
                <a:latin typeface="Calibri"/>
                <a:cs typeface="Calibri"/>
              </a:rPr>
              <a:t> </a:t>
            </a:r>
            <a:r>
              <a:rPr sz="2721" spc="42" dirty="0">
                <a:latin typeface="Calibri"/>
                <a:cs typeface="Calibri"/>
              </a:rPr>
              <a:t>Scalable </a:t>
            </a:r>
            <a:r>
              <a:rPr sz="2721" spc="-8" dirty="0">
                <a:latin typeface="Calibri"/>
                <a:cs typeface="Calibri"/>
              </a:rPr>
              <a:t>Performance</a:t>
            </a:r>
            <a:endParaRPr sz="272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47935" y="3197447"/>
            <a:ext cx="3302473" cy="1745373"/>
          </a:xfrm>
          <a:prstGeom prst="rect">
            <a:avLst/>
          </a:prstGeom>
        </p:spPr>
        <p:txBody>
          <a:bodyPr vert="horz" wrap="square" lIns="0" tIns="50505" rIns="0" bIns="0" rtlCol="0">
            <a:spAutoFit/>
          </a:bodyPr>
          <a:lstStyle/>
          <a:p>
            <a:pPr marL="268469" marR="275912" indent="-258368">
              <a:lnSpc>
                <a:spcPts val="2512"/>
              </a:lnSpc>
              <a:spcBef>
                <a:spcPts val="398"/>
              </a:spcBef>
              <a:buChar char="•"/>
              <a:tabLst>
                <a:tab pos="269532" algn="l"/>
              </a:tabLst>
            </a:pPr>
            <a:r>
              <a:rPr sz="2302" spc="-100" dirty="0">
                <a:latin typeface="Calibri"/>
                <a:cs typeface="Calibri"/>
              </a:rPr>
              <a:t>Cloud-</a:t>
            </a:r>
            <a:r>
              <a:rPr sz="2302" spc="-71" dirty="0">
                <a:latin typeface="Calibri"/>
                <a:cs typeface="Calibri"/>
              </a:rPr>
              <a:t>native</a:t>
            </a:r>
            <a:r>
              <a:rPr sz="2302" spc="-21" dirty="0">
                <a:latin typeface="Calibri"/>
                <a:cs typeface="Calibri"/>
              </a:rPr>
              <a:t> </a:t>
            </a:r>
            <a:r>
              <a:rPr sz="2302" spc="-105" dirty="0">
                <a:latin typeface="Calibri"/>
                <a:cs typeface="Calibri"/>
              </a:rPr>
              <a:t>architecture 	adapts</a:t>
            </a:r>
            <a:r>
              <a:rPr sz="2302" spc="4" dirty="0">
                <a:latin typeface="Calibri"/>
                <a:cs typeface="Calibri"/>
              </a:rPr>
              <a:t> </a:t>
            </a:r>
            <a:r>
              <a:rPr sz="2302" spc="-126" dirty="0">
                <a:latin typeface="Calibri"/>
                <a:cs typeface="Calibri"/>
              </a:rPr>
              <a:t>to</a:t>
            </a:r>
            <a:r>
              <a:rPr sz="2302" spc="-54" dirty="0">
                <a:latin typeface="Calibri"/>
                <a:cs typeface="Calibri"/>
              </a:rPr>
              <a:t> </a:t>
            </a:r>
            <a:r>
              <a:rPr sz="2302" spc="-17" dirty="0">
                <a:latin typeface="Calibri"/>
                <a:cs typeface="Calibri"/>
              </a:rPr>
              <a:t>growth.</a:t>
            </a:r>
            <a:endParaRPr sz="2302">
              <a:latin typeface="Calibri"/>
              <a:cs typeface="Calibri"/>
            </a:endParaRPr>
          </a:p>
          <a:p>
            <a:pPr marL="258900" indent="-247204">
              <a:spcBef>
                <a:spcPts val="167"/>
              </a:spcBef>
              <a:buChar char="•"/>
              <a:tabLst>
                <a:tab pos="258900" algn="l"/>
              </a:tabLst>
            </a:pPr>
            <a:r>
              <a:rPr sz="2177" dirty="0">
                <a:latin typeface="Calibri"/>
                <a:cs typeface="Calibri"/>
              </a:rPr>
              <a:t>High</a:t>
            </a:r>
            <a:r>
              <a:rPr sz="2177" spc="-84" dirty="0">
                <a:latin typeface="Calibri"/>
                <a:cs typeface="Calibri"/>
              </a:rPr>
              <a:t> </a:t>
            </a:r>
            <a:r>
              <a:rPr sz="2177" spc="-17" dirty="0">
                <a:latin typeface="Calibri"/>
                <a:cs typeface="Calibri"/>
              </a:rPr>
              <a:t>availability</a:t>
            </a:r>
            <a:r>
              <a:rPr sz="2177" spc="46" dirty="0">
                <a:latin typeface="Calibri"/>
                <a:cs typeface="Calibri"/>
              </a:rPr>
              <a:t> </a:t>
            </a:r>
            <a:r>
              <a:rPr sz="2177" dirty="0">
                <a:latin typeface="Calibri"/>
                <a:cs typeface="Calibri"/>
              </a:rPr>
              <a:t>is</a:t>
            </a:r>
            <a:r>
              <a:rPr sz="2177" spc="-121" dirty="0">
                <a:latin typeface="Calibri"/>
                <a:cs typeface="Calibri"/>
              </a:rPr>
              <a:t> </a:t>
            </a:r>
            <a:r>
              <a:rPr sz="2177" spc="-8" dirty="0">
                <a:latin typeface="Calibri"/>
                <a:cs typeface="Calibri"/>
              </a:rPr>
              <a:t>ensured.</a:t>
            </a:r>
            <a:endParaRPr sz="2177">
              <a:latin typeface="Calibri"/>
              <a:cs typeface="Calibri"/>
            </a:endParaRPr>
          </a:p>
          <a:p>
            <a:pPr marL="267406" indent="-254115">
              <a:lnSpc>
                <a:spcPts val="2407"/>
              </a:lnSpc>
              <a:spcBef>
                <a:spcPts val="318"/>
              </a:spcBef>
              <a:buChar char="•"/>
              <a:tabLst>
                <a:tab pos="267406" algn="l"/>
              </a:tabLst>
            </a:pPr>
            <a:r>
              <a:rPr sz="2093" spc="-92" dirty="0">
                <a:latin typeface="Calibri"/>
                <a:cs typeface="Calibri"/>
              </a:rPr>
              <a:t>A</a:t>
            </a:r>
            <a:r>
              <a:rPr sz="2093" spc="29" dirty="0">
                <a:latin typeface="Calibri"/>
                <a:cs typeface="Calibri"/>
              </a:rPr>
              <a:t> </a:t>
            </a:r>
            <a:r>
              <a:rPr sz="2093" dirty="0">
                <a:latin typeface="Calibri"/>
                <a:cs typeface="Calibri"/>
              </a:rPr>
              <a:t>future-prooffoundation</a:t>
            </a:r>
            <a:r>
              <a:rPr sz="2093" spc="180" dirty="0">
                <a:latin typeface="Calibri"/>
                <a:cs typeface="Calibri"/>
              </a:rPr>
              <a:t> </a:t>
            </a:r>
            <a:r>
              <a:rPr sz="2093" spc="-21" dirty="0">
                <a:latin typeface="Calibri"/>
                <a:cs typeface="Calibri"/>
              </a:rPr>
              <a:t>is</a:t>
            </a:r>
            <a:endParaRPr sz="2093">
              <a:latin typeface="Calibri"/>
              <a:cs typeface="Calibri"/>
            </a:endParaRPr>
          </a:p>
          <a:p>
            <a:pPr marL="258900">
              <a:lnSpc>
                <a:spcPts val="2658"/>
              </a:lnSpc>
            </a:pPr>
            <a:r>
              <a:rPr sz="2302" spc="-29" dirty="0">
                <a:latin typeface="Calibri"/>
                <a:cs typeface="Calibri"/>
              </a:rPr>
              <a:t>established.</a:t>
            </a:r>
            <a:endParaRPr sz="2302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28717" y="2065375"/>
            <a:ext cx="2534270" cy="795686"/>
          </a:xfrm>
          <a:prstGeom prst="rect">
            <a:avLst/>
          </a:prstGeom>
        </p:spPr>
        <p:txBody>
          <a:bodyPr vert="horz" wrap="square" lIns="0" tIns="13291" rIns="0" bIns="0" rtlCol="0">
            <a:spAutoFit/>
          </a:bodyPr>
          <a:lstStyle/>
          <a:p>
            <a:pPr marL="12226">
              <a:lnSpc>
                <a:spcPts val="2980"/>
              </a:lnSpc>
              <a:spcBef>
                <a:spcPts val="105"/>
              </a:spcBef>
            </a:pPr>
            <a:r>
              <a:rPr sz="2595" spc="84" dirty="0">
                <a:latin typeface="Calibri"/>
                <a:cs typeface="Calibri"/>
              </a:rPr>
              <a:t>3.</a:t>
            </a:r>
            <a:r>
              <a:rPr sz="2595" spc="-67" dirty="0">
                <a:latin typeface="Calibri"/>
                <a:cs typeface="Calibri"/>
              </a:rPr>
              <a:t> </a:t>
            </a:r>
            <a:r>
              <a:rPr sz="2595" spc="109" dirty="0">
                <a:latin typeface="Calibri"/>
                <a:cs typeface="Calibri"/>
              </a:rPr>
              <a:t>Enhanced</a:t>
            </a:r>
            <a:r>
              <a:rPr sz="2595" spc="59" dirty="0">
                <a:latin typeface="Calibri"/>
                <a:cs typeface="Calibri"/>
              </a:rPr>
              <a:t> </a:t>
            </a:r>
            <a:r>
              <a:rPr sz="2595" spc="63" dirty="0">
                <a:latin typeface="Calibri"/>
                <a:cs typeface="Calibri"/>
              </a:rPr>
              <a:t>User</a:t>
            </a:r>
            <a:endParaRPr sz="2595">
              <a:latin typeface="Calibri"/>
              <a:cs typeface="Calibri"/>
            </a:endParaRPr>
          </a:p>
          <a:p>
            <a:pPr marL="10632">
              <a:lnSpc>
                <a:spcPts val="3131"/>
              </a:lnSpc>
            </a:pPr>
            <a:r>
              <a:rPr sz="2721" spc="-8" dirty="0">
                <a:latin typeface="Calibri"/>
                <a:cs typeface="Calibri"/>
              </a:rPr>
              <a:t>Experience</a:t>
            </a:r>
            <a:endParaRPr sz="2721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66077" y="3204830"/>
            <a:ext cx="3493859" cy="1424993"/>
          </a:xfrm>
          <a:prstGeom prst="rect">
            <a:avLst/>
          </a:prstGeom>
        </p:spPr>
        <p:txBody>
          <a:bodyPr vert="horz" wrap="square" lIns="0" tIns="11164" rIns="0" bIns="0" rtlCol="0">
            <a:spAutoFit/>
          </a:bodyPr>
          <a:lstStyle/>
          <a:p>
            <a:pPr marL="259432" indent="-247736">
              <a:spcBef>
                <a:spcPts val="88"/>
              </a:spcBef>
              <a:buChar char="•"/>
              <a:tabLst>
                <a:tab pos="259432" algn="l"/>
              </a:tabLst>
            </a:pPr>
            <a:r>
              <a:rPr sz="2260" spc="-67" dirty="0">
                <a:latin typeface="Calibri"/>
                <a:cs typeface="Calibri"/>
              </a:rPr>
              <a:t>Intuitive,</a:t>
            </a:r>
            <a:r>
              <a:rPr sz="2260" spc="-63" dirty="0">
                <a:latin typeface="Calibri"/>
                <a:cs typeface="Calibri"/>
              </a:rPr>
              <a:t> </a:t>
            </a:r>
            <a:r>
              <a:rPr sz="2260" spc="-80" dirty="0">
                <a:latin typeface="Calibri"/>
                <a:cs typeface="Calibri"/>
              </a:rPr>
              <a:t>sing(e-</a:t>
            </a:r>
            <a:r>
              <a:rPr sz="2260" spc="-54" dirty="0">
                <a:latin typeface="Calibri"/>
                <a:cs typeface="Calibri"/>
              </a:rPr>
              <a:t>portal</a:t>
            </a:r>
            <a:r>
              <a:rPr sz="2260" spc="8" dirty="0">
                <a:latin typeface="Calibri"/>
                <a:cs typeface="Calibri"/>
              </a:rPr>
              <a:t> </a:t>
            </a:r>
            <a:r>
              <a:rPr sz="2260" spc="-46" dirty="0">
                <a:latin typeface="Calibri"/>
                <a:cs typeface="Calibri"/>
              </a:rPr>
              <a:t>access.</a:t>
            </a:r>
            <a:endParaRPr sz="2260">
              <a:latin typeface="Calibri"/>
              <a:cs typeface="Calibri"/>
            </a:endParaRPr>
          </a:p>
          <a:p>
            <a:pPr marL="257837" marR="540660" indent="-247736">
              <a:lnSpc>
                <a:spcPts val="2470"/>
              </a:lnSpc>
              <a:spcBef>
                <a:spcPts val="460"/>
              </a:spcBef>
              <a:buChar char="•"/>
              <a:tabLst>
                <a:tab pos="261026" algn="l"/>
              </a:tabLst>
            </a:pPr>
            <a:r>
              <a:rPr sz="2386" spc="-159" dirty="0">
                <a:latin typeface="Calibri"/>
                <a:cs typeface="Calibri"/>
              </a:rPr>
              <a:t>Improved</a:t>
            </a:r>
            <a:r>
              <a:rPr sz="2386" spc="80" dirty="0">
                <a:latin typeface="Calibri"/>
                <a:cs typeface="Calibri"/>
              </a:rPr>
              <a:t> </a:t>
            </a:r>
            <a:r>
              <a:rPr sz="2386" spc="-167" dirty="0">
                <a:latin typeface="Calibri"/>
                <a:cs typeface="Calibri"/>
              </a:rPr>
              <a:t>engagement</a:t>
            </a:r>
            <a:r>
              <a:rPr sz="2386" spc="63" dirty="0">
                <a:latin typeface="Calibri"/>
                <a:cs typeface="Calibri"/>
              </a:rPr>
              <a:t> </a:t>
            </a:r>
            <a:r>
              <a:rPr sz="2386" spc="-356" dirty="0">
                <a:latin typeface="Calibri"/>
                <a:cs typeface="Calibri"/>
              </a:rPr>
              <a:t>&amp; 	</a:t>
            </a:r>
            <a:r>
              <a:rPr sz="2386" spc="-59" dirty="0">
                <a:latin typeface="Calibri"/>
                <a:cs typeface="Calibri"/>
              </a:rPr>
              <a:t>satisfaction.</a:t>
            </a:r>
            <a:endParaRPr sz="2386">
              <a:latin typeface="Calibri"/>
              <a:cs typeface="Calibri"/>
            </a:endParaRPr>
          </a:p>
          <a:p>
            <a:pPr marL="262621" indent="-250926">
              <a:spcBef>
                <a:spcPts val="134"/>
              </a:spcBef>
              <a:buChar char="•"/>
              <a:tabLst>
                <a:tab pos="262621" algn="l"/>
              </a:tabLst>
            </a:pPr>
            <a:r>
              <a:rPr sz="2260" spc="-50" dirty="0">
                <a:latin typeface="Calibri"/>
                <a:cs typeface="Calibri"/>
              </a:rPr>
              <a:t>Simplified</a:t>
            </a:r>
            <a:r>
              <a:rPr sz="2260" spc="-59" dirty="0">
                <a:latin typeface="Calibri"/>
                <a:cs typeface="Calibri"/>
              </a:rPr>
              <a:t> </a:t>
            </a:r>
            <a:r>
              <a:rPr sz="2260" spc="-8" dirty="0">
                <a:latin typeface="Calibri"/>
                <a:cs typeface="Calibri"/>
              </a:rPr>
              <a:t>navigation.</a:t>
            </a:r>
            <a:endParaRPr sz="226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2815" y="5803899"/>
            <a:ext cx="10181206" cy="1226687"/>
          </a:xfrm>
          <a:prstGeom prst="rect">
            <a:avLst/>
          </a:prstGeom>
        </p:spPr>
        <p:txBody>
          <a:bodyPr vert="horz" wrap="square" lIns="0" tIns="32961" rIns="0" bIns="0" rtlCol="0">
            <a:spAutoFit/>
          </a:bodyPr>
          <a:lstStyle/>
          <a:p>
            <a:pPr marL="10632" marR="4253" indent="7443" algn="ctr">
              <a:lnSpc>
                <a:spcPct val="94900"/>
              </a:lnSpc>
              <a:spcBef>
                <a:spcPts val="260"/>
              </a:spcBef>
            </a:pPr>
            <a:r>
              <a:rPr sz="2721" spc="-21" dirty="0">
                <a:latin typeface="Calibri"/>
                <a:cs typeface="Calibri"/>
              </a:rPr>
              <a:t>Overall</a:t>
            </a:r>
            <a:r>
              <a:rPr sz="2721" spc="-176" dirty="0">
                <a:latin typeface="Calibri"/>
                <a:cs typeface="Calibri"/>
              </a:rPr>
              <a:t> </a:t>
            </a:r>
            <a:r>
              <a:rPr sz="2721" dirty="0">
                <a:latin typeface="Calibri"/>
                <a:cs typeface="Calibri"/>
              </a:rPr>
              <a:t>Impact:</a:t>
            </a:r>
            <a:r>
              <a:rPr sz="2721" spc="-155" dirty="0">
                <a:latin typeface="Calibri"/>
                <a:cs typeface="Calibri"/>
              </a:rPr>
              <a:t> </a:t>
            </a:r>
            <a:r>
              <a:rPr sz="2721" spc="-59" dirty="0">
                <a:latin typeface="Calibri"/>
                <a:cs typeface="Calibri"/>
              </a:rPr>
              <a:t>The</a:t>
            </a:r>
            <a:r>
              <a:rPr sz="2721" spc="-95" dirty="0">
                <a:latin typeface="Calibri"/>
                <a:cs typeface="Calibri"/>
              </a:rPr>
              <a:t> </a:t>
            </a:r>
            <a:r>
              <a:rPr sz="2721" spc="-75" dirty="0">
                <a:latin typeface="Calibri"/>
                <a:cs typeface="Calibri"/>
              </a:rPr>
              <a:t>ITU</a:t>
            </a:r>
            <a:r>
              <a:rPr sz="2721" spc="-80" dirty="0">
                <a:latin typeface="Calibri"/>
                <a:cs typeface="Calibri"/>
              </a:rPr>
              <a:t> </a:t>
            </a:r>
            <a:r>
              <a:rPr sz="2721" spc="-117" dirty="0">
                <a:latin typeface="Calibri"/>
                <a:cs typeface="Calibri"/>
              </a:rPr>
              <a:t>NovaNexus</a:t>
            </a:r>
            <a:r>
              <a:rPr sz="2721" spc="4" dirty="0">
                <a:latin typeface="Calibri"/>
                <a:cs typeface="Calibri"/>
              </a:rPr>
              <a:t> </a:t>
            </a:r>
            <a:r>
              <a:rPr sz="2721" spc="-63" dirty="0">
                <a:latin typeface="Calibri"/>
                <a:cs typeface="Calibri"/>
              </a:rPr>
              <a:t>project</a:t>
            </a:r>
            <a:r>
              <a:rPr sz="2721" spc="-92" dirty="0">
                <a:latin typeface="Calibri"/>
                <a:cs typeface="Calibri"/>
              </a:rPr>
              <a:t> </a:t>
            </a:r>
            <a:r>
              <a:rPr sz="2721" spc="-21" dirty="0">
                <a:latin typeface="Calibri"/>
                <a:cs typeface="Calibri"/>
              </a:rPr>
              <a:t>successfully</a:t>
            </a:r>
            <a:r>
              <a:rPr sz="2721" spc="25" dirty="0">
                <a:latin typeface="Calibri"/>
                <a:cs typeface="Calibri"/>
              </a:rPr>
              <a:t> </a:t>
            </a:r>
            <a:r>
              <a:rPr sz="2721" spc="-42" dirty="0">
                <a:latin typeface="Calibri"/>
                <a:cs typeface="Calibri"/>
              </a:rPr>
              <a:t>delivered</a:t>
            </a:r>
            <a:r>
              <a:rPr sz="2721" spc="4" dirty="0">
                <a:latin typeface="Calibri"/>
                <a:cs typeface="Calibri"/>
              </a:rPr>
              <a:t> </a:t>
            </a:r>
            <a:r>
              <a:rPr sz="2721" dirty="0">
                <a:latin typeface="Calibri"/>
                <a:cs typeface="Calibri"/>
              </a:rPr>
              <a:t>a</a:t>
            </a:r>
            <a:r>
              <a:rPr sz="2721" spc="-163" dirty="0">
                <a:latin typeface="Calibri"/>
                <a:cs typeface="Calibri"/>
              </a:rPr>
              <a:t> </a:t>
            </a:r>
            <a:r>
              <a:rPr sz="2721" spc="-8" dirty="0">
                <a:latin typeface="Calibri"/>
                <a:cs typeface="Calibri"/>
              </a:rPr>
              <a:t>unified, scalable,</a:t>
            </a:r>
            <a:r>
              <a:rPr sz="2721" spc="-147" dirty="0">
                <a:latin typeface="Calibri"/>
                <a:cs typeface="Calibri"/>
              </a:rPr>
              <a:t> </a:t>
            </a:r>
            <a:r>
              <a:rPr sz="2721" spc="-29" dirty="0">
                <a:latin typeface="Calibri"/>
                <a:cs typeface="Calibri"/>
              </a:rPr>
              <a:t>and</a:t>
            </a:r>
            <a:r>
              <a:rPr sz="2721" spc="-126" dirty="0">
                <a:latin typeface="Calibri"/>
                <a:cs typeface="Calibri"/>
              </a:rPr>
              <a:t> </a:t>
            </a:r>
            <a:r>
              <a:rPr sz="2721" dirty="0">
                <a:latin typeface="Calibri"/>
                <a:cs typeface="Calibri"/>
              </a:rPr>
              <a:t>ekicient</a:t>
            </a:r>
            <a:r>
              <a:rPr sz="2721" spc="-151" dirty="0">
                <a:latin typeface="Calibri"/>
                <a:cs typeface="Calibri"/>
              </a:rPr>
              <a:t> </a:t>
            </a:r>
            <a:r>
              <a:rPr sz="2721" spc="-50" dirty="0">
                <a:latin typeface="Calibri"/>
                <a:cs typeface="Calibri"/>
              </a:rPr>
              <a:t>platform</a:t>
            </a:r>
            <a:r>
              <a:rPr sz="2721" spc="4" dirty="0">
                <a:latin typeface="Calibri"/>
                <a:cs typeface="Calibri"/>
              </a:rPr>
              <a:t> </a:t>
            </a:r>
            <a:r>
              <a:rPr sz="2721" spc="-59" dirty="0">
                <a:latin typeface="Calibri"/>
                <a:cs typeface="Calibri"/>
              </a:rPr>
              <a:t>that</a:t>
            </a:r>
            <a:r>
              <a:rPr sz="2721" spc="-95" dirty="0">
                <a:latin typeface="Calibri"/>
                <a:cs typeface="Calibri"/>
              </a:rPr>
              <a:t> </a:t>
            </a:r>
            <a:r>
              <a:rPr sz="2721" spc="-46" dirty="0">
                <a:latin typeface="Calibri"/>
                <a:cs typeface="Calibri"/>
              </a:rPr>
              <a:t>streamlines </a:t>
            </a:r>
            <a:r>
              <a:rPr sz="2721" spc="-38" dirty="0">
                <a:latin typeface="Calibri"/>
                <a:cs typeface="Calibri"/>
              </a:rPr>
              <a:t>university</a:t>
            </a:r>
            <a:r>
              <a:rPr sz="2721" spc="-46" dirty="0">
                <a:latin typeface="Calibri"/>
                <a:cs typeface="Calibri"/>
              </a:rPr>
              <a:t> </a:t>
            </a:r>
            <a:r>
              <a:rPr sz="2721" spc="-50" dirty="0">
                <a:latin typeface="Calibri"/>
                <a:cs typeface="Calibri"/>
              </a:rPr>
              <a:t>operations</a:t>
            </a:r>
            <a:r>
              <a:rPr sz="2721" spc="-80" dirty="0">
                <a:latin typeface="Calibri"/>
                <a:cs typeface="Calibri"/>
              </a:rPr>
              <a:t> </a:t>
            </a:r>
            <a:r>
              <a:rPr sz="2721" spc="-21" dirty="0">
                <a:latin typeface="Calibri"/>
                <a:cs typeface="Calibri"/>
              </a:rPr>
              <a:t>and </a:t>
            </a:r>
            <a:r>
              <a:rPr sz="2721" spc="-38" dirty="0">
                <a:latin typeface="Calibri"/>
                <a:cs typeface="Calibri"/>
              </a:rPr>
              <a:t>enhances</a:t>
            </a:r>
            <a:r>
              <a:rPr sz="2721" spc="-29" dirty="0">
                <a:latin typeface="Calibri"/>
                <a:cs typeface="Calibri"/>
              </a:rPr>
              <a:t> </a:t>
            </a:r>
            <a:r>
              <a:rPr sz="2721" spc="-71" dirty="0">
                <a:latin typeface="Calibri"/>
                <a:cs typeface="Calibri"/>
              </a:rPr>
              <a:t>the</a:t>
            </a:r>
            <a:r>
              <a:rPr sz="2721" spc="-109" dirty="0">
                <a:latin typeface="Calibri"/>
                <a:cs typeface="Calibri"/>
              </a:rPr>
              <a:t> </a:t>
            </a:r>
            <a:r>
              <a:rPr sz="2721" spc="-42" dirty="0">
                <a:latin typeface="Calibri"/>
                <a:cs typeface="Calibri"/>
              </a:rPr>
              <a:t>user</a:t>
            </a:r>
            <a:r>
              <a:rPr sz="2721" spc="-113" dirty="0">
                <a:latin typeface="Calibri"/>
                <a:cs typeface="Calibri"/>
              </a:rPr>
              <a:t> </a:t>
            </a:r>
            <a:r>
              <a:rPr sz="2721" spc="-63" dirty="0">
                <a:latin typeface="Calibri"/>
                <a:cs typeface="Calibri"/>
              </a:rPr>
              <a:t>experience</a:t>
            </a:r>
            <a:r>
              <a:rPr sz="2721" spc="-25" dirty="0">
                <a:latin typeface="Calibri"/>
                <a:cs typeface="Calibri"/>
              </a:rPr>
              <a:t> </a:t>
            </a:r>
            <a:r>
              <a:rPr sz="2721" spc="-75" dirty="0">
                <a:latin typeface="Calibri"/>
                <a:cs typeface="Calibri"/>
              </a:rPr>
              <a:t>for</a:t>
            </a:r>
            <a:r>
              <a:rPr sz="2721" spc="-121" dirty="0">
                <a:latin typeface="Calibri"/>
                <a:cs typeface="Calibri"/>
              </a:rPr>
              <a:t> </a:t>
            </a:r>
            <a:r>
              <a:rPr sz="2721" spc="46" dirty="0">
                <a:latin typeface="Calibri"/>
                <a:cs typeface="Calibri"/>
              </a:rPr>
              <a:t>all</a:t>
            </a:r>
            <a:r>
              <a:rPr sz="2721" spc="-243" dirty="0">
                <a:latin typeface="Calibri"/>
                <a:cs typeface="Calibri"/>
              </a:rPr>
              <a:t> </a:t>
            </a:r>
            <a:r>
              <a:rPr sz="2721" spc="-8" dirty="0">
                <a:latin typeface="Calibri"/>
                <a:cs typeface="Calibri"/>
              </a:rPr>
              <a:t>stakeholders.</a:t>
            </a:r>
            <a:endParaRPr sz="2721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80528" y="7391105"/>
            <a:ext cx="1456660" cy="437687"/>
          </a:xfrm>
          <a:prstGeom prst="rect">
            <a:avLst/>
          </a:prstGeom>
        </p:spPr>
        <p:txBody>
          <a:bodyPr vert="horz" wrap="square" lIns="0" tIns="14354" rIns="0" bIns="0" rtlCol="0">
            <a:spAutoFit/>
          </a:bodyPr>
          <a:lstStyle/>
          <a:p>
            <a:pPr algn="ctr">
              <a:lnSpc>
                <a:spcPts val="1691"/>
              </a:lnSpc>
              <a:spcBef>
                <a:spcPts val="113"/>
              </a:spcBef>
            </a:pPr>
            <a:r>
              <a:rPr sz="1423" dirty="0">
                <a:latin typeface="Calibri"/>
                <a:cs typeface="Calibri"/>
              </a:rPr>
              <a:t>Scan</a:t>
            </a:r>
            <a:r>
              <a:rPr sz="1423" spc="-8" dirty="0">
                <a:latin typeface="Calibri"/>
                <a:cs typeface="Calibri"/>
              </a:rPr>
              <a:t> </a:t>
            </a:r>
            <a:r>
              <a:rPr sz="1423" spc="-54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423" spc="-42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23" spc="-38" dirty="0">
                <a:latin typeface="Calibri"/>
                <a:cs typeface="Calibri"/>
              </a:rPr>
              <a:t>view</a:t>
            </a:r>
            <a:r>
              <a:rPr sz="1423" dirty="0">
                <a:latin typeface="Calibri"/>
                <a:cs typeface="Calibri"/>
              </a:rPr>
              <a:t> </a:t>
            </a:r>
            <a:r>
              <a:rPr sz="1423" spc="-8" dirty="0">
                <a:latin typeface="Calibri"/>
                <a:cs typeface="Calibri"/>
              </a:rPr>
              <a:t>project</a:t>
            </a:r>
            <a:endParaRPr sz="1423">
              <a:latin typeface="Calibri"/>
              <a:cs typeface="Calibri"/>
            </a:endParaRPr>
          </a:p>
          <a:p>
            <a:pPr marR="1595" algn="ctr">
              <a:lnSpc>
                <a:spcPts val="1591"/>
              </a:lnSpc>
            </a:pPr>
            <a:r>
              <a:rPr sz="1340" spc="-8" dirty="0">
                <a:latin typeface="Calibri"/>
                <a:cs typeface="Calibri"/>
              </a:rPr>
              <a:t>repository</a:t>
            </a:r>
            <a:endParaRPr sz="134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986" y="1817727"/>
            <a:ext cx="4944308" cy="45977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666" y="596146"/>
            <a:ext cx="7626667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 Fragmented University IT Systems</a:t>
            </a:r>
            <a:endParaRPr lang="en-US" sz="4250" dirty="0"/>
          </a:p>
        </p:txBody>
      </p:sp>
      <p:sp>
        <p:nvSpPr>
          <p:cNvPr id="5" name="Text 1"/>
          <p:cNvSpPr/>
          <p:nvPr/>
        </p:nvSpPr>
        <p:spPr>
          <a:xfrm>
            <a:off x="758666" y="2276237"/>
            <a:ext cx="762666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Many universities use disparate, legacy systems, leading to significant inefficiencies.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758666" y="3538895"/>
            <a:ext cx="3704987" cy="1951553"/>
          </a:xfrm>
          <a:prstGeom prst="roundRect">
            <a:avLst>
              <a:gd name="adj" fmla="val 749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66" y="3508415"/>
            <a:ext cx="3704987" cy="12192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13735"/>
            <a:ext cx="650319" cy="650319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81143" y="3408759"/>
            <a:ext cx="260033" cy="260033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005840" y="4080867"/>
            <a:ext cx="296632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Walled-off information</a:t>
            </a:r>
            <a:endParaRPr lang="en-US" sz="2100" dirty="0"/>
          </a:p>
        </p:txBody>
      </p:sp>
      <p:sp>
        <p:nvSpPr>
          <p:cNvPr id="11" name="Text 4"/>
          <p:cNvSpPr/>
          <p:nvPr/>
        </p:nvSpPr>
        <p:spPr>
          <a:xfrm>
            <a:off x="1005840" y="4549616"/>
            <a:ext cx="3210639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Information is spread across disconnected platforms.</a:t>
            </a:r>
            <a:endParaRPr lang="en-US" sz="1700" dirty="0"/>
          </a:p>
        </p:txBody>
      </p:sp>
      <p:sp>
        <p:nvSpPr>
          <p:cNvPr id="12" name="Shape 5"/>
          <p:cNvSpPr/>
          <p:nvPr/>
        </p:nvSpPr>
        <p:spPr>
          <a:xfrm>
            <a:off x="4680347" y="3538895"/>
            <a:ext cx="3704987" cy="1951553"/>
          </a:xfrm>
          <a:prstGeom prst="roundRect">
            <a:avLst>
              <a:gd name="adj" fmla="val 749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347" y="3508415"/>
            <a:ext cx="3704987" cy="121920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681" y="3213735"/>
            <a:ext cx="650319" cy="650319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2824" y="3408759"/>
            <a:ext cx="260033" cy="260033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4927521" y="4080867"/>
            <a:ext cx="2920484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Administrative Friction</a:t>
            </a:r>
            <a:endParaRPr lang="en-US" sz="2100" dirty="0"/>
          </a:p>
        </p:txBody>
      </p:sp>
      <p:sp>
        <p:nvSpPr>
          <p:cNvPr id="17" name="Text 7"/>
          <p:cNvSpPr/>
          <p:nvPr/>
        </p:nvSpPr>
        <p:spPr>
          <a:xfrm>
            <a:off x="4927521" y="4549616"/>
            <a:ext cx="3210639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Workflows are slow, manual, and error-prone.</a:t>
            </a:r>
            <a:endParaRPr lang="en-US" sz="1700" dirty="0"/>
          </a:p>
        </p:txBody>
      </p:sp>
      <p:sp>
        <p:nvSpPr>
          <p:cNvPr id="18" name="Shape 8"/>
          <p:cNvSpPr/>
          <p:nvPr/>
        </p:nvSpPr>
        <p:spPr>
          <a:xfrm>
            <a:off x="758666" y="6032302"/>
            <a:ext cx="7626667" cy="1604724"/>
          </a:xfrm>
          <a:prstGeom prst="roundRect">
            <a:avLst>
              <a:gd name="adj" fmla="val 911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666" y="6001822"/>
            <a:ext cx="7626667" cy="121920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840" y="5707142"/>
            <a:ext cx="650319" cy="650319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1984" y="5902166"/>
            <a:ext cx="260033" cy="260033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1005840" y="6574274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Lack of Scalability</a:t>
            </a:r>
            <a:endParaRPr lang="en-US" sz="2100" dirty="0"/>
          </a:p>
        </p:txBody>
      </p:sp>
      <p:sp>
        <p:nvSpPr>
          <p:cNvPr id="23" name="Text 10"/>
          <p:cNvSpPr/>
          <p:nvPr/>
        </p:nvSpPr>
        <p:spPr>
          <a:xfrm>
            <a:off x="1005840" y="7043023"/>
            <a:ext cx="713232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Old systems struggle with peak loads, like enrollment periods.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763" y="454700"/>
            <a:ext cx="8311515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Solution: Unified University Ecosystem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8763" y="1302306"/>
            <a:ext cx="1347287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goal is to create a single, integrated platform connecting all university facets, centered around a holistic knowledge base.</a:t>
            </a:r>
            <a:endParaRPr lang="en-US" sz="13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29610-20DE-0A20-9D0A-CBB3F58A1C1E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18" y="1712673"/>
            <a:ext cx="11813763" cy="64443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4194"/>
            <a:ext cx="6385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Multi-Portal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66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ITU NovaNexus consolidates university functions into three distinct, role-based portals for administrators, faculty, and students.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17558"/>
            <a:ext cx="4196358" cy="3737848"/>
          </a:xfrm>
          <a:prstGeom prst="roundRect">
            <a:avLst>
              <a:gd name="adj" fmla="val 25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Shape 3"/>
          <p:cNvSpPr/>
          <p:nvPr/>
        </p:nvSpPr>
        <p:spPr>
          <a:xfrm>
            <a:off x="824270" y="334803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514249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25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 Portal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745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login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18791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Register students/faculty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563010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courses, assign faculty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51084" y="607230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schedules, send messages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216962" y="3317558"/>
            <a:ext cx="4196358" cy="3737848"/>
          </a:xfrm>
          <a:prstGeom prst="roundRect">
            <a:avLst>
              <a:gd name="adj" fmla="val 25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3" name="Shape 10"/>
          <p:cNvSpPr/>
          <p:nvPr/>
        </p:nvSpPr>
        <p:spPr>
          <a:xfrm>
            <a:off x="5247442" y="334803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514249"/>
            <a:ext cx="340162" cy="34016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74256" y="425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Faculty Portal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5474256" y="4745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Faculty authentication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74256" y="518791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assigned courses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474256" y="563010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Schedule course updates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5474256" y="607230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Message admin/students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9640133" y="3317558"/>
            <a:ext cx="4196358" cy="3737848"/>
          </a:xfrm>
          <a:prstGeom prst="roundRect">
            <a:avLst>
              <a:gd name="adj" fmla="val 25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21" name="Shape 17"/>
          <p:cNvSpPr/>
          <p:nvPr/>
        </p:nvSpPr>
        <p:spPr>
          <a:xfrm>
            <a:off x="9670613" y="334803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514249"/>
            <a:ext cx="340162" cy="340162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97427" y="425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 Portal</a:t>
            </a:r>
            <a:endParaRPr lang="en-US" sz="2200" dirty="0"/>
          </a:p>
        </p:txBody>
      </p:sp>
      <p:sp>
        <p:nvSpPr>
          <p:cNvPr id="24" name="Text 19"/>
          <p:cNvSpPr/>
          <p:nvPr/>
        </p:nvSpPr>
        <p:spPr>
          <a:xfrm>
            <a:off x="9897427" y="4745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Student authentication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9897427" y="518791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available courses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9897427" y="563010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Course enrollment</a:t>
            </a:r>
            <a:endParaRPr lang="en-US" sz="1750" dirty="0"/>
          </a:p>
        </p:txBody>
      </p:sp>
      <p:sp>
        <p:nvSpPr>
          <p:cNvPr id="27" name="Text 22"/>
          <p:cNvSpPr/>
          <p:nvPr/>
        </p:nvSpPr>
        <p:spPr>
          <a:xfrm>
            <a:off x="9897427" y="607230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Message admin/faculty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1315B2-54AA-A778-9B19-ADEB35AD82A1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565" y="411361"/>
            <a:ext cx="6898243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&amp; Standardized User Interaction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565" y="1102043"/>
            <a:ext cx="1358526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Every user journey follows a consistent, secure process of authentication, authorization, and content delivery.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65" y="1508879"/>
            <a:ext cx="746641" cy="8959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8511" y="1658183"/>
            <a:ext cx="1866662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Login Request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418511" y="1981081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initiates login.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65" y="2404824"/>
            <a:ext cx="746641" cy="8959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18511" y="2554129"/>
            <a:ext cx="197489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Credential Verification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418511" y="2877026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verifies user credentials.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65" y="3300770"/>
            <a:ext cx="746641" cy="89594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18511" y="3450074"/>
            <a:ext cx="233052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Session Validation &amp; RBAC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418511" y="3772972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Session validation and role-based access control.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65" y="4196715"/>
            <a:ext cx="746641" cy="89594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18511" y="4346019"/>
            <a:ext cx="1866662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Content Delivery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418511" y="4668917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Authorized content is loaded and rendered.</a:t>
            </a:r>
            <a:endParaRPr lang="en-US" sz="11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572" y="5260658"/>
            <a:ext cx="6617256" cy="25574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167661-D137-109B-E978-828C76D1F2DF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366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924" y="268367"/>
            <a:ext cx="4410551" cy="21469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1403" y="3273981"/>
            <a:ext cx="9456777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Decoupled Microservice Architecture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751403" y="4266843"/>
            <a:ext cx="13127593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logic is decoupled into distinct, independently manageable services for modularity and scalability.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751403" y="4851678"/>
            <a:ext cx="4232672" cy="2789515"/>
          </a:xfrm>
          <a:prstGeom prst="roundRect">
            <a:avLst>
              <a:gd name="adj" fmla="val 32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93" y="5073968"/>
            <a:ext cx="644009" cy="644009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0739" y="5251013"/>
            <a:ext cx="289798" cy="28979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3693" y="5932646"/>
            <a:ext cx="332291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Management Service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973693" y="6396752"/>
            <a:ext cx="378809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Handles user identity, authentication, and profiles.</a:t>
            </a:r>
            <a:endParaRPr lang="en-US" sz="1650" dirty="0"/>
          </a:p>
        </p:txBody>
      </p:sp>
      <p:sp>
        <p:nvSpPr>
          <p:cNvPr id="11" name="Shape 5"/>
          <p:cNvSpPr/>
          <p:nvPr/>
        </p:nvSpPr>
        <p:spPr>
          <a:xfrm>
            <a:off x="5198745" y="4851678"/>
            <a:ext cx="4232791" cy="2789515"/>
          </a:xfrm>
          <a:prstGeom prst="roundRect">
            <a:avLst>
              <a:gd name="adj" fmla="val 32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1035" y="5073968"/>
            <a:ext cx="644009" cy="644009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081" y="5251013"/>
            <a:ext cx="289798" cy="28979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21035" y="5932646"/>
            <a:ext cx="378821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Academic &amp; Messaging Service</a:t>
            </a:r>
            <a:endParaRPr lang="en-US" sz="2100" dirty="0"/>
          </a:p>
        </p:txBody>
      </p:sp>
      <p:sp>
        <p:nvSpPr>
          <p:cNvPr id="15" name="Text 7"/>
          <p:cNvSpPr/>
          <p:nvPr/>
        </p:nvSpPr>
        <p:spPr>
          <a:xfrm>
            <a:off x="5421035" y="6732151"/>
            <a:ext cx="3788212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Manages course data, grades, and internal communication.</a:t>
            </a:r>
            <a:endParaRPr lang="en-US" sz="1650" dirty="0"/>
          </a:p>
        </p:txBody>
      </p:sp>
      <p:sp>
        <p:nvSpPr>
          <p:cNvPr id="16" name="Shape 8"/>
          <p:cNvSpPr/>
          <p:nvPr/>
        </p:nvSpPr>
        <p:spPr>
          <a:xfrm>
            <a:off x="9646206" y="4851678"/>
            <a:ext cx="4232791" cy="2789515"/>
          </a:xfrm>
          <a:prstGeom prst="roundRect">
            <a:avLst>
              <a:gd name="adj" fmla="val 32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8495" y="5073968"/>
            <a:ext cx="644009" cy="644009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45541" y="5251013"/>
            <a:ext cx="289798" cy="28979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868495" y="5932646"/>
            <a:ext cx="337232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Course Enrollment Service</a:t>
            </a:r>
            <a:endParaRPr lang="en-US" sz="2100" dirty="0"/>
          </a:p>
        </p:txBody>
      </p:sp>
      <p:sp>
        <p:nvSpPr>
          <p:cNvPr id="20" name="Text 10"/>
          <p:cNvSpPr/>
          <p:nvPr/>
        </p:nvSpPr>
        <p:spPr>
          <a:xfrm>
            <a:off x="9868495" y="6396752"/>
            <a:ext cx="3788212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Manages student course registration logic and process.</a:t>
            </a:r>
            <a:endParaRPr lang="en-US" sz="16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A33CA-1ED2-118E-9CE5-DCD6B014147D}"/>
              </a:ext>
            </a:extLst>
          </p:cNvPr>
          <p:cNvSpPr/>
          <p:nvPr/>
        </p:nvSpPr>
        <p:spPr>
          <a:xfrm>
            <a:off x="12609095" y="7641193"/>
            <a:ext cx="2021305" cy="515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22959"/>
            <a:ext cx="4919305" cy="27835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467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Efficient Core Engine: Traffic &amp; Data Flow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5044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Incoming requests are handled by a high-performance routing and application stack, using a hybrid storage model.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712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Nginx Traffic Routing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29339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Entry point for efficient routing of HTTP traffic to the web application.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608915"/>
            <a:ext cx="2862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PHP Web Application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619005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engine processing business logic and interacting with data stores.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856321" y="3712250"/>
            <a:ext cx="3179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Hybrid Storage Solution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856321" y="429339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 Database: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Persistent storage for critical data (users, courses, grades).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856321" y="546139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Redis for Session Storage: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High-speed, in-memory cache for session management and authentication.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B5AA19-73B1-2C9A-034A-1338CBC1A3C1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9968BBF7-6DF1-9C35-8787-66339F65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97"/>
            <a:ext cx="14630400" cy="81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55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0644"/>
            <a:ext cx="11611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Scalable, Serverless AWS Cloud Foundation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95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ITU NovaNexus is deployed in us-east-1 AWS region, leveraging multi-AZ, serverless architecture for high availability, fault tolerance, and automatic scaling.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370540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505200"/>
            <a:ext cx="3558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Traffic Entry &amp;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995618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Internet Gateway and Public ALB distribute traffic across AZs using path-based routing.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370540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Managed Data Layer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3995618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Multi-AZ Amazon RDS (MySQL) for persistent data and Amazon ElastiCache (Redis) for high-speed caching.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537954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672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Scalable Compute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6163032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Microservices run as Docker containers orchestrated by Amazon ECS with Fargate for serverless scaling.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537954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672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Network &amp; Security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6163032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Stack within VPC, private subnets for services, bastion host for SSH access.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58138-A85E-C92F-6E39-B45460395065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798</Words>
  <Application>Microsoft Office PowerPoint</Application>
  <PresentationFormat>Custom</PresentationFormat>
  <Paragraphs>137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Times New Roman</vt:lpstr>
      <vt:lpstr>Consolas</vt:lpstr>
      <vt:lpstr>Cambria</vt:lpstr>
      <vt:lpstr>Instrument Sans Semi Bold</vt:lpstr>
      <vt:lpstr>Calibri</vt:lpstr>
      <vt:lpstr>Arial MT</vt:lpstr>
      <vt:lpstr>Instrument Sans Medium</vt:lpstr>
      <vt:lpstr>Arial</vt:lpstr>
      <vt:lpstr>Instrument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A Transformative, Future-Ready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Laptop</dc:creator>
  <cp:lastModifiedBy>03-134212-050</cp:lastModifiedBy>
  <cp:revision>6</cp:revision>
  <dcterms:created xsi:type="dcterms:W3CDTF">2026-01-04T18:14:12Z</dcterms:created>
  <dcterms:modified xsi:type="dcterms:W3CDTF">2026-01-04T20:34:30Z</dcterms:modified>
</cp:coreProperties>
</file>